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bstracted Dream" panose="020B0604020202020204" charset="-128"/>
      <p:regular r:id="rId16"/>
    </p:embeddedFont>
    <p:embeddedFont>
      <p:font typeface="Distillery Display" panose="020B0604020202020204" charset="0"/>
      <p:regular r:id="rId17"/>
    </p:embeddedFont>
    <p:embeddedFont>
      <p:font typeface="Tenor Sans" panose="020B0604020202020204" charset="0"/>
      <p:regular r:id="rId18"/>
    </p:embeddedFont>
    <p:embeddedFont>
      <p:font typeface="Zantiqa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5.png"/><Relationship Id="rId7" Type="http://schemas.openxmlformats.org/officeDocument/2006/relationships/slide" Target="slide6.xml"/><Relationship Id="rId12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0" Type="http://schemas.openxmlformats.org/officeDocument/2006/relationships/slide" Target="slide12.xml"/><Relationship Id="rId4" Type="http://schemas.openxmlformats.org/officeDocument/2006/relationships/image" Target="../media/image6.svg"/><Relationship Id="rId9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slide" Target="slide2.xml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sv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C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6504" y="0"/>
            <a:ext cx="21197123" cy="11033158"/>
          </a:xfrm>
          <a:custGeom>
            <a:avLst/>
            <a:gdLst/>
            <a:ahLst/>
            <a:cxnLst/>
            <a:rect l="l" t="t" r="r" b="b"/>
            <a:pathLst>
              <a:path w="21197123" h="11033158">
                <a:moveTo>
                  <a:pt x="0" y="0"/>
                </a:moveTo>
                <a:lnTo>
                  <a:pt x="21197124" y="0"/>
                </a:lnTo>
                <a:lnTo>
                  <a:pt x="21197124" y="11033158"/>
                </a:lnTo>
                <a:lnTo>
                  <a:pt x="0" y="11033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34" b="-403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403462" y="5143500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796117" y="96175"/>
            <a:ext cx="8187066" cy="3051543"/>
          </a:xfrm>
          <a:custGeom>
            <a:avLst/>
            <a:gdLst/>
            <a:ahLst/>
            <a:cxnLst/>
            <a:rect l="l" t="t" r="r" b="b"/>
            <a:pathLst>
              <a:path w="8187066" h="3051543">
                <a:moveTo>
                  <a:pt x="0" y="0"/>
                </a:moveTo>
                <a:lnTo>
                  <a:pt x="8187067" y="0"/>
                </a:lnTo>
                <a:lnTo>
                  <a:pt x="8187067" y="3051543"/>
                </a:lnTo>
                <a:lnTo>
                  <a:pt x="0" y="3051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2173" y="1619250"/>
            <a:ext cx="11314963" cy="116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6"/>
              </a:lnSpc>
            </a:pPr>
            <a:r>
              <a:rPr lang="en-US" sz="11539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TARIKHI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795822" y="3928768"/>
            <a:ext cx="19370945" cy="83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6"/>
              </a:lnSpc>
            </a:pPr>
            <a:r>
              <a:rPr lang="en-US" sz="8266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Tunisian Historical Sites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3462" y="6286500"/>
            <a:ext cx="10414368" cy="219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3"/>
              </a:lnSpc>
            </a:pPr>
            <a:r>
              <a:rPr lang="en-US" sz="4278" spc="55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Roéa Boubaker</a:t>
            </a:r>
          </a:p>
          <a:p>
            <a:pPr algn="ctr">
              <a:lnSpc>
                <a:spcPts val="2823"/>
              </a:lnSpc>
            </a:pPr>
            <a:endParaRPr lang="en-US" sz="4278" spc="55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2823"/>
              </a:lnSpc>
            </a:pPr>
            <a:r>
              <a:rPr lang="en-US" sz="4278" spc="55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BA/IT</a:t>
            </a:r>
          </a:p>
          <a:p>
            <a:pPr algn="r">
              <a:lnSpc>
                <a:spcPts val="2823"/>
              </a:lnSpc>
            </a:pPr>
            <a:endParaRPr lang="en-US" sz="4278" spc="55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2823"/>
              </a:lnSpc>
            </a:pPr>
            <a:r>
              <a:rPr lang="en-US" sz="4278" spc="55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Tunis Business School</a:t>
            </a:r>
          </a:p>
          <a:p>
            <a:pPr algn="ctr">
              <a:lnSpc>
                <a:spcPts val="2823"/>
              </a:lnSpc>
            </a:pPr>
            <a:endParaRPr lang="en-US" sz="4278" spc="55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249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892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WEBSITE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04.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4" y="2763382"/>
            <a:ext cx="4436386" cy="44363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092654" y="3890962"/>
            <a:ext cx="11681281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7"/>
              </a:lnSpc>
            </a:pPr>
            <a:r>
              <a:rPr lang="en-US" sz="5964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SEARCH AND NAVIGATION</a:t>
            </a:r>
          </a:p>
          <a:p>
            <a:pPr algn="l">
              <a:lnSpc>
                <a:spcPts val="65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0" lvl="0" indent="0" algn="l">
              <a:lnSpc>
                <a:spcPts val="583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9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6089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841918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IMPACT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05.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3175">
            <a:off x="438853" y="4833200"/>
            <a:ext cx="5481159" cy="2084634"/>
            <a:chOff x="0" y="0"/>
            <a:chExt cx="1093871" cy="4160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3871" cy="416029"/>
            </a:xfrm>
            <a:custGeom>
              <a:avLst/>
              <a:gdLst/>
              <a:ahLst/>
              <a:cxnLst/>
              <a:rect l="l" t="t" r="r" b="b"/>
              <a:pathLst>
                <a:path w="1093871" h="416029">
                  <a:moveTo>
                    <a:pt x="0" y="0"/>
                  </a:moveTo>
                  <a:lnTo>
                    <a:pt x="1093871" y="0"/>
                  </a:lnTo>
                  <a:lnTo>
                    <a:pt x="1093871" y="416029"/>
                  </a:lnTo>
                  <a:lnTo>
                    <a:pt x="0" y="416029"/>
                  </a:lnTo>
                  <a:close/>
                </a:path>
              </a:pathLst>
            </a:custGeom>
            <a:solidFill>
              <a:srgbClr val="FFEAD4"/>
            </a:solidFill>
            <a:ln w="66675" cap="sq">
              <a:solidFill>
                <a:srgbClr val="5B3011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93871" cy="454129"/>
            </a:xfrm>
            <a:prstGeom prst="rect">
              <a:avLst/>
            </a:prstGeom>
          </p:spPr>
          <p:txBody>
            <a:bodyPr lIns="67041" tIns="67041" rIns="67041" bIns="6704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08873" y="3906744"/>
            <a:ext cx="1543050" cy="15430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613"/>
            </a:solidFill>
            <a:ln w="104775" cap="sq">
              <a:solidFill>
                <a:srgbClr val="FFEAD4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3175">
            <a:off x="6273478" y="4833200"/>
            <a:ext cx="5481159" cy="2084634"/>
            <a:chOff x="0" y="0"/>
            <a:chExt cx="1093871" cy="4160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93871" cy="416029"/>
            </a:xfrm>
            <a:custGeom>
              <a:avLst/>
              <a:gdLst/>
              <a:ahLst/>
              <a:cxnLst/>
              <a:rect l="l" t="t" r="r" b="b"/>
              <a:pathLst>
                <a:path w="1093871" h="416029">
                  <a:moveTo>
                    <a:pt x="0" y="0"/>
                  </a:moveTo>
                  <a:lnTo>
                    <a:pt x="1093871" y="0"/>
                  </a:lnTo>
                  <a:lnTo>
                    <a:pt x="1093871" y="416029"/>
                  </a:lnTo>
                  <a:lnTo>
                    <a:pt x="0" y="416029"/>
                  </a:lnTo>
                  <a:close/>
                </a:path>
              </a:pathLst>
            </a:custGeom>
            <a:solidFill>
              <a:srgbClr val="FFEAD4"/>
            </a:solidFill>
            <a:ln w="66675" cap="sq">
              <a:solidFill>
                <a:srgbClr val="5B3011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93871" cy="454129"/>
            </a:xfrm>
            <a:prstGeom prst="rect">
              <a:avLst/>
            </a:prstGeom>
          </p:spPr>
          <p:txBody>
            <a:bodyPr lIns="67041" tIns="67041" rIns="67041" bIns="6704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43497" y="3894692"/>
            <a:ext cx="1543050" cy="154305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613"/>
            </a:solidFill>
            <a:ln w="104775" cap="sq">
              <a:solidFill>
                <a:srgbClr val="FFEAD4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3175">
            <a:off x="12226875" y="4833200"/>
            <a:ext cx="5481159" cy="2084634"/>
            <a:chOff x="0" y="0"/>
            <a:chExt cx="1093871" cy="4160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93871" cy="416029"/>
            </a:xfrm>
            <a:custGeom>
              <a:avLst/>
              <a:gdLst/>
              <a:ahLst/>
              <a:cxnLst/>
              <a:rect l="l" t="t" r="r" b="b"/>
              <a:pathLst>
                <a:path w="1093871" h="416029">
                  <a:moveTo>
                    <a:pt x="0" y="0"/>
                  </a:moveTo>
                  <a:lnTo>
                    <a:pt x="1093871" y="0"/>
                  </a:lnTo>
                  <a:lnTo>
                    <a:pt x="1093871" y="416029"/>
                  </a:lnTo>
                  <a:lnTo>
                    <a:pt x="0" y="416029"/>
                  </a:lnTo>
                  <a:close/>
                </a:path>
              </a:pathLst>
            </a:custGeom>
            <a:solidFill>
              <a:srgbClr val="FFEAD4"/>
            </a:solidFill>
            <a:ln w="66675" cap="sq">
              <a:solidFill>
                <a:srgbClr val="5B3011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093871" cy="454129"/>
            </a:xfrm>
            <a:prstGeom prst="rect">
              <a:avLst/>
            </a:prstGeom>
          </p:spPr>
          <p:txBody>
            <a:bodyPr lIns="67041" tIns="67041" rIns="67041" bIns="67041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81628" y="3894692"/>
            <a:ext cx="1543050" cy="154305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4613"/>
            </a:solidFill>
            <a:ln w="104775" cap="sq">
              <a:solidFill>
                <a:srgbClr val="FFEAD4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1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712125" y="4097889"/>
            <a:ext cx="936545" cy="970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3"/>
              </a:lnSpc>
              <a:spcBef>
                <a:spcPct val="0"/>
              </a:spcBef>
            </a:pPr>
            <a:r>
              <a:rPr lang="en-US" sz="5155">
                <a:solidFill>
                  <a:srgbClr val="FFEAD4"/>
                </a:solidFill>
                <a:latin typeface="Zantiqa"/>
                <a:ea typeface="Zantiqa"/>
                <a:cs typeface="Zantiqa"/>
                <a:sym typeface="Zantiqa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70826" y="4085837"/>
            <a:ext cx="936545" cy="970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3"/>
              </a:lnSpc>
              <a:spcBef>
                <a:spcPct val="0"/>
              </a:spcBef>
            </a:pPr>
            <a:r>
              <a:rPr lang="en-US" sz="5155">
                <a:solidFill>
                  <a:srgbClr val="FFEAD4"/>
                </a:solidFill>
                <a:latin typeface="Zantiqa"/>
                <a:ea typeface="Zantiqa"/>
                <a:cs typeface="Zantiqa"/>
                <a:sym typeface="Zantiqa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1339" y="5313542"/>
            <a:ext cx="541445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5000">
                <a:solidFill>
                  <a:srgbClr val="4A2D0A"/>
                </a:solidFill>
                <a:latin typeface="Zantiqa"/>
                <a:ea typeface="Zantiqa"/>
                <a:cs typeface="Zantiqa"/>
                <a:sym typeface="Zantiqa"/>
              </a:rPr>
              <a:t>Educational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376903" y="4085837"/>
            <a:ext cx="936545" cy="970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33"/>
              </a:lnSpc>
              <a:spcBef>
                <a:spcPct val="0"/>
              </a:spcBef>
            </a:pPr>
            <a:r>
              <a:rPr lang="en-US" sz="5155">
                <a:solidFill>
                  <a:srgbClr val="FFEAD4"/>
                </a:solidFill>
                <a:latin typeface="Zantiqa"/>
                <a:ea typeface="Zantiqa"/>
                <a:cs typeface="Zantiqa"/>
                <a:sym typeface="Zantiqa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72516" y="5268819"/>
            <a:ext cx="541445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5000">
                <a:solidFill>
                  <a:srgbClr val="4A2D0A"/>
                </a:solidFill>
                <a:latin typeface="Zantiqa"/>
                <a:ea typeface="Zantiqa"/>
                <a:cs typeface="Zantiqa"/>
                <a:sym typeface="Zantiqa"/>
              </a:rPr>
              <a:t>Tourism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44848" y="5268819"/>
            <a:ext cx="5414452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00"/>
              </a:lnSpc>
              <a:spcBef>
                <a:spcPct val="0"/>
              </a:spcBef>
            </a:pPr>
            <a:r>
              <a:rPr lang="en-US" sz="5000">
                <a:solidFill>
                  <a:srgbClr val="4A2D0A"/>
                </a:solidFill>
                <a:latin typeface="Zantiqa"/>
                <a:ea typeface="Zantiqa"/>
                <a:cs typeface="Zantiqa"/>
                <a:sym typeface="Zantiqa"/>
              </a:rPr>
              <a:t>Heritage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10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70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348605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NEXT STEP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05.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455057" y="3617744"/>
            <a:ext cx="3897244" cy="2301752"/>
          </a:xfrm>
          <a:custGeom>
            <a:avLst/>
            <a:gdLst/>
            <a:ahLst/>
            <a:cxnLst/>
            <a:rect l="l" t="t" r="r" b="b"/>
            <a:pathLst>
              <a:path w="3897244" h="2301752">
                <a:moveTo>
                  <a:pt x="0" y="0"/>
                </a:moveTo>
                <a:lnTo>
                  <a:pt x="3897244" y="0"/>
                </a:lnTo>
                <a:lnTo>
                  <a:pt x="3897244" y="2301753"/>
                </a:lnTo>
                <a:lnTo>
                  <a:pt x="0" y="2301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522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465424" y="6956548"/>
            <a:ext cx="3897244" cy="2301752"/>
          </a:xfrm>
          <a:custGeom>
            <a:avLst/>
            <a:gdLst/>
            <a:ahLst/>
            <a:cxnLst/>
            <a:rect l="l" t="t" r="r" b="b"/>
            <a:pathLst>
              <a:path w="3897244" h="2301752">
                <a:moveTo>
                  <a:pt x="0" y="0"/>
                </a:moveTo>
                <a:lnTo>
                  <a:pt x="3897245" y="0"/>
                </a:lnTo>
                <a:lnTo>
                  <a:pt x="3897245" y="2301752"/>
                </a:lnTo>
                <a:lnTo>
                  <a:pt x="0" y="230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522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794654" y="6956548"/>
            <a:ext cx="3897244" cy="2301752"/>
          </a:xfrm>
          <a:custGeom>
            <a:avLst/>
            <a:gdLst/>
            <a:ahLst/>
            <a:cxnLst/>
            <a:rect l="l" t="t" r="r" b="b"/>
            <a:pathLst>
              <a:path w="3897244" h="2301752">
                <a:moveTo>
                  <a:pt x="0" y="0"/>
                </a:moveTo>
                <a:lnTo>
                  <a:pt x="3897244" y="0"/>
                </a:lnTo>
                <a:lnTo>
                  <a:pt x="3897244" y="2301752"/>
                </a:lnTo>
                <a:lnTo>
                  <a:pt x="0" y="230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522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99249" y="3617744"/>
            <a:ext cx="3897244" cy="2301752"/>
          </a:xfrm>
          <a:custGeom>
            <a:avLst/>
            <a:gdLst/>
            <a:ahLst/>
            <a:cxnLst/>
            <a:rect l="l" t="t" r="r" b="b"/>
            <a:pathLst>
              <a:path w="3897244" h="2301752">
                <a:moveTo>
                  <a:pt x="0" y="0"/>
                </a:moveTo>
                <a:lnTo>
                  <a:pt x="3897244" y="0"/>
                </a:lnTo>
                <a:lnTo>
                  <a:pt x="3897244" y="2301753"/>
                </a:lnTo>
                <a:lnTo>
                  <a:pt x="0" y="2301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522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55057" y="4629150"/>
            <a:ext cx="389724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3364">
                <a:solidFill>
                  <a:srgbClr val="190400"/>
                </a:solidFill>
                <a:latin typeface="Tenor Sans"/>
                <a:ea typeface="Tenor Sans"/>
                <a:cs typeface="Tenor Sans"/>
                <a:sym typeface="Tenor Sans"/>
              </a:rPr>
              <a:t>MULTILINGUAL SUPPORT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99249" y="4740069"/>
            <a:ext cx="3897244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3364">
                <a:solidFill>
                  <a:srgbClr val="190400"/>
                </a:solidFill>
                <a:latin typeface="Tenor Sans"/>
                <a:ea typeface="Tenor Sans"/>
                <a:cs typeface="Tenor Sans"/>
                <a:sym typeface="Tenor Sans"/>
              </a:rPr>
              <a:t>3D VIRTUAL TOURS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94654" y="7878828"/>
            <a:ext cx="389724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3364">
                <a:solidFill>
                  <a:srgbClr val="190400"/>
                </a:solidFill>
                <a:latin typeface="Tenor Sans"/>
                <a:ea typeface="Tenor Sans"/>
                <a:cs typeface="Tenor Sans"/>
                <a:sym typeface="Tenor Sans"/>
              </a:rPr>
              <a:t>PARTNERSHIPS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40299" y="7767347"/>
            <a:ext cx="374749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3364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rPr>
              <a:t>INTEGRATION WITH AI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11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70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881042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CONCLUSION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06.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028700" y="3016429"/>
            <a:ext cx="16230600" cy="4367186"/>
          </a:xfrm>
          <a:custGeom>
            <a:avLst/>
            <a:gdLst/>
            <a:ahLst/>
            <a:cxnLst/>
            <a:rect l="l" t="t" r="r" b="b"/>
            <a:pathLst>
              <a:path w="16230600" h="4367186">
                <a:moveTo>
                  <a:pt x="0" y="0"/>
                </a:moveTo>
                <a:lnTo>
                  <a:pt x="16230600" y="0"/>
                </a:lnTo>
                <a:lnTo>
                  <a:pt x="16230600" y="4367186"/>
                </a:lnTo>
                <a:lnTo>
                  <a:pt x="0" y="436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0813" b="-9599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767138"/>
            <a:ext cx="16230600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7"/>
              </a:lnSpc>
              <a:spcBef>
                <a:spcPct val="0"/>
              </a:spcBef>
            </a:pPr>
            <a:r>
              <a:rPr lang="en-US" sz="5964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"TARIKHI" IS NOT JUST A PROJECT BUT A STEP TOWARDS MAKING HISTORY ACCESSIBLE FOR ALL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13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249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15819"/>
            <a:ext cx="8092949" cy="9655362"/>
          </a:xfrm>
          <a:custGeom>
            <a:avLst/>
            <a:gdLst/>
            <a:ahLst/>
            <a:cxnLst/>
            <a:rect l="l" t="t" r="r" b="b"/>
            <a:pathLst>
              <a:path w="8092949" h="9655362">
                <a:moveTo>
                  <a:pt x="0" y="0"/>
                </a:moveTo>
                <a:lnTo>
                  <a:pt x="8092949" y="0"/>
                </a:lnTo>
                <a:lnTo>
                  <a:pt x="8092949" y="9655362"/>
                </a:lnTo>
                <a:lnTo>
                  <a:pt x="0" y="9655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41563" y="5143090"/>
            <a:ext cx="11314963" cy="1708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20"/>
              </a:lnSpc>
            </a:pPr>
            <a:r>
              <a:rPr lang="en-US" sz="17000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79971" y="5510070"/>
            <a:ext cx="5422254" cy="0"/>
          </a:xfrm>
          <a:prstGeom prst="line">
            <a:avLst/>
          </a:prstGeom>
          <a:ln w="9525" cap="rnd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7379971" y="6781390"/>
            <a:ext cx="5422254" cy="0"/>
          </a:xfrm>
          <a:prstGeom prst="line">
            <a:avLst/>
          </a:prstGeom>
          <a:ln w="9525" cap="rnd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7379971" y="8052711"/>
            <a:ext cx="5422254" cy="0"/>
          </a:xfrm>
          <a:prstGeom prst="line">
            <a:avLst/>
          </a:prstGeom>
          <a:ln w="9525" cap="rnd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555368" y="5536362"/>
            <a:ext cx="5422254" cy="0"/>
          </a:xfrm>
          <a:prstGeom prst="line">
            <a:avLst/>
          </a:prstGeom>
          <a:ln w="9525" cap="rnd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555368" y="6807682"/>
            <a:ext cx="5422254" cy="0"/>
          </a:xfrm>
          <a:prstGeom prst="line">
            <a:avLst/>
          </a:prstGeom>
          <a:ln w="9525" cap="rnd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555368" y="8079003"/>
            <a:ext cx="5422254" cy="0"/>
          </a:xfrm>
          <a:prstGeom prst="line">
            <a:avLst/>
          </a:prstGeom>
          <a:ln w="9525" cap="rnd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-566000" y="-464979"/>
            <a:ext cx="19419999" cy="11216958"/>
          </a:xfrm>
          <a:custGeom>
            <a:avLst/>
            <a:gdLst/>
            <a:ahLst/>
            <a:cxnLst/>
            <a:rect l="l" t="t" r="r" b="b"/>
            <a:pathLst>
              <a:path w="19419999" h="11216958">
                <a:moveTo>
                  <a:pt x="0" y="0"/>
                </a:moveTo>
                <a:lnTo>
                  <a:pt x="19420000" y="0"/>
                </a:lnTo>
                <a:lnTo>
                  <a:pt x="19420000" y="11216958"/>
                </a:lnTo>
                <a:lnTo>
                  <a:pt x="0" y="1121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9" r="-614"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4530889" y="-1763749"/>
            <a:ext cx="8162581" cy="15166959"/>
          </a:xfrm>
          <a:custGeom>
            <a:avLst/>
            <a:gdLst/>
            <a:ahLst/>
            <a:cxnLst/>
            <a:rect l="l" t="t" r="r" b="b"/>
            <a:pathLst>
              <a:path w="8162581" h="15166959">
                <a:moveTo>
                  <a:pt x="0" y="0"/>
                </a:moveTo>
                <a:lnTo>
                  <a:pt x="8162581" y="0"/>
                </a:lnTo>
                <a:lnTo>
                  <a:pt x="8162581" y="15166958"/>
                </a:lnTo>
                <a:lnTo>
                  <a:pt x="0" y="1516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3359448" y="508438"/>
            <a:ext cx="11667245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79"/>
              </a:lnSpc>
            </a:pPr>
            <a:r>
              <a:rPr lang="en-US" sz="10399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plan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37226" y="3407544"/>
            <a:ext cx="11667245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</a:pPr>
            <a:r>
              <a:rPr lang="en-US" sz="4899" u="sng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technologies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23194" y="2603938"/>
            <a:ext cx="5422254" cy="837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u="sng" spc="63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motivation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9725" y="4244052"/>
            <a:ext cx="5422254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u="sng" spc="63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59721" y="5033992"/>
            <a:ext cx="5422254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u="sng" spc="63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99725" y="2708593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99725" y="3503187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99725" y="4348706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3.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99725" y="5224492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99725" y="6014674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5.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01897" y="5872388"/>
            <a:ext cx="5422254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u="sng" spc="63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668844" y="6614355"/>
            <a:ext cx="5422254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u="sng" spc="63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 step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99725" y="6776280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6.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99725" y="7566220"/>
            <a:ext cx="1459997" cy="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1"/>
              </a:lnSpc>
            </a:pPr>
            <a:r>
              <a:rPr lang="en-US" sz="3765" spc="48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7.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23194" y="7423345"/>
            <a:ext cx="5422254" cy="837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u="sng" spc="63" dirty="0">
                <a:solidFill>
                  <a:srgbClr val="321900"/>
                </a:solidFill>
                <a:latin typeface="Tenor Sans"/>
                <a:ea typeface="Tenor Sans"/>
                <a:cs typeface="Tenor Sans"/>
                <a:sym typeface="Tenor Sans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1</a:t>
            </a:r>
          </a:p>
        </p:txBody>
      </p:sp>
      <p:sp>
        <p:nvSpPr>
          <p:cNvPr id="26" name="Freeform 26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8030168" y="5157840"/>
            <a:ext cx="2227664" cy="28470"/>
          </a:xfrm>
          <a:prstGeom prst="rect">
            <a:avLst/>
          </a:prstGeom>
          <a:solidFill>
            <a:srgbClr val="452918"/>
          </a:solidFill>
        </p:spPr>
      </p:sp>
      <p:sp>
        <p:nvSpPr>
          <p:cNvPr id="3" name="Freeform 3"/>
          <p:cNvSpPr/>
          <p:nvPr/>
        </p:nvSpPr>
        <p:spPr>
          <a:xfrm>
            <a:off x="-228600" y="-110919"/>
            <a:ext cx="19913921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39294" y="5229128"/>
            <a:ext cx="4548706" cy="4548706"/>
          </a:xfrm>
          <a:custGeom>
            <a:avLst/>
            <a:gdLst/>
            <a:ahLst/>
            <a:cxnLst/>
            <a:rect l="l" t="t" r="r" b="b"/>
            <a:pathLst>
              <a:path w="4548706" h="4548706">
                <a:moveTo>
                  <a:pt x="0" y="0"/>
                </a:moveTo>
                <a:lnTo>
                  <a:pt x="4548706" y="0"/>
                </a:lnTo>
                <a:lnTo>
                  <a:pt x="4548706" y="4548706"/>
                </a:lnTo>
                <a:lnTo>
                  <a:pt x="0" y="4548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7390" y="3695107"/>
            <a:ext cx="2746211" cy="2341769"/>
          </a:xfrm>
          <a:custGeom>
            <a:avLst/>
            <a:gdLst/>
            <a:ahLst/>
            <a:cxnLst/>
            <a:rect l="l" t="t" r="r" b="b"/>
            <a:pathLst>
              <a:path w="2746211" h="2341769">
                <a:moveTo>
                  <a:pt x="0" y="0"/>
                </a:moveTo>
                <a:lnTo>
                  <a:pt x="2746211" y="0"/>
                </a:lnTo>
                <a:lnTo>
                  <a:pt x="2746211" y="2341769"/>
                </a:lnTo>
                <a:lnTo>
                  <a:pt x="0" y="23417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755" y="363379"/>
            <a:ext cx="7973347" cy="164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07"/>
              </a:lnSpc>
            </a:pPr>
            <a:r>
              <a:rPr lang="en-US" sz="9576" dirty="0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7098" y="226753"/>
            <a:ext cx="1573783" cy="2109091"/>
            <a:chOff x="0" y="0"/>
            <a:chExt cx="414494" cy="555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01.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782755" y="1989667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3520897" y="3676057"/>
            <a:ext cx="15468264" cy="520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7"/>
              </a:lnSpc>
            </a:pPr>
            <a:r>
              <a:rPr lang="en-US" sz="5964" dirty="0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TUNISIA’S RICH HISTORICAL HERITAGE FACES ACCESSIBILITY CHALLENGES.</a:t>
            </a:r>
          </a:p>
          <a:p>
            <a:pPr algn="l">
              <a:lnSpc>
                <a:spcPts val="7157"/>
              </a:lnSpc>
            </a:pPr>
            <a:endParaRPr lang="en-US" sz="5964" dirty="0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6557"/>
              </a:lnSpc>
            </a:pPr>
            <a:endParaRPr lang="en-US" sz="5964" dirty="0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0" lvl="0" indent="0" algn="l">
              <a:lnSpc>
                <a:spcPts val="5837"/>
              </a:lnSpc>
            </a:pPr>
            <a:endParaRPr lang="en-US" sz="5964" dirty="0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2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8030168" y="5157840"/>
            <a:ext cx="2227664" cy="28470"/>
          </a:xfrm>
          <a:prstGeom prst="rect">
            <a:avLst/>
          </a:prstGeom>
          <a:solidFill>
            <a:srgbClr val="452918"/>
          </a:solidFill>
        </p:spPr>
      </p:sp>
      <p:sp>
        <p:nvSpPr>
          <p:cNvPr id="3" name="Freeform 3"/>
          <p:cNvSpPr/>
          <p:nvPr/>
        </p:nvSpPr>
        <p:spPr>
          <a:xfrm>
            <a:off x="-178121" y="-110919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39294" y="5143500"/>
            <a:ext cx="4548706" cy="4548706"/>
          </a:xfrm>
          <a:custGeom>
            <a:avLst/>
            <a:gdLst/>
            <a:ahLst/>
            <a:cxnLst/>
            <a:rect l="l" t="t" r="r" b="b"/>
            <a:pathLst>
              <a:path w="4548706" h="4548706">
                <a:moveTo>
                  <a:pt x="0" y="0"/>
                </a:moveTo>
                <a:lnTo>
                  <a:pt x="4548706" y="0"/>
                </a:lnTo>
                <a:lnTo>
                  <a:pt x="4548706" y="4548706"/>
                </a:lnTo>
                <a:lnTo>
                  <a:pt x="0" y="4548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3" y="4417716"/>
            <a:ext cx="2116089" cy="1508719"/>
          </a:xfrm>
          <a:custGeom>
            <a:avLst/>
            <a:gdLst/>
            <a:ahLst/>
            <a:cxnLst/>
            <a:rect l="l" t="t" r="r" b="b"/>
            <a:pathLst>
              <a:path w="2116089" h="1508719">
                <a:moveTo>
                  <a:pt x="0" y="0"/>
                </a:moveTo>
                <a:lnTo>
                  <a:pt x="2116089" y="0"/>
                </a:lnTo>
                <a:lnTo>
                  <a:pt x="2116089" y="1508718"/>
                </a:lnTo>
                <a:lnTo>
                  <a:pt x="0" y="150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2755" y="363379"/>
            <a:ext cx="7973347" cy="164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07"/>
              </a:lnSpc>
            </a:pPr>
            <a:r>
              <a:rPr lang="en-US" sz="95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MOTIVATION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57098" y="226753"/>
            <a:ext cx="1573783" cy="2109091"/>
            <a:chOff x="0" y="0"/>
            <a:chExt cx="414494" cy="555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01.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782755" y="2027767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644804" y="4549276"/>
            <a:ext cx="15468264" cy="429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7"/>
              </a:lnSpc>
            </a:pPr>
            <a:r>
              <a:rPr lang="en-US" sz="5964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INTERACTIVE WEB SERVICE FOR EXPLORING HISTORICAL SITES.</a:t>
            </a:r>
          </a:p>
          <a:p>
            <a:pPr algn="l">
              <a:lnSpc>
                <a:spcPts val="71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65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0" lvl="0" indent="0" algn="l">
              <a:lnSpc>
                <a:spcPts val="583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800" y="-189986"/>
            <a:ext cx="20036348" cy="11106178"/>
          </a:xfrm>
          <a:custGeom>
            <a:avLst/>
            <a:gdLst/>
            <a:ahLst/>
            <a:cxnLst/>
            <a:rect l="l" t="t" r="r" b="b"/>
            <a:pathLst>
              <a:path w="20036348" h="11106178">
                <a:moveTo>
                  <a:pt x="0" y="0"/>
                </a:moveTo>
                <a:lnTo>
                  <a:pt x="20036347" y="0"/>
                </a:lnTo>
                <a:lnTo>
                  <a:pt x="20036347" y="11106178"/>
                </a:lnTo>
                <a:lnTo>
                  <a:pt x="0" y="11106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6" t="-11742" r="-50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39601" y="2822715"/>
            <a:ext cx="2700079" cy="2700079"/>
          </a:xfrm>
          <a:custGeom>
            <a:avLst/>
            <a:gdLst/>
            <a:ahLst/>
            <a:cxnLst/>
            <a:rect l="l" t="t" r="r" b="b"/>
            <a:pathLst>
              <a:path w="2700079" h="2700079">
                <a:moveTo>
                  <a:pt x="0" y="0"/>
                </a:moveTo>
                <a:lnTo>
                  <a:pt x="2700079" y="0"/>
                </a:lnTo>
                <a:lnTo>
                  <a:pt x="2700079" y="2700078"/>
                </a:lnTo>
                <a:lnTo>
                  <a:pt x="0" y="270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73669" y="6009664"/>
            <a:ext cx="2832971" cy="2832971"/>
          </a:xfrm>
          <a:custGeom>
            <a:avLst/>
            <a:gdLst/>
            <a:ahLst/>
            <a:cxnLst/>
            <a:rect l="l" t="t" r="r" b="b"/>
            <a:pathLst>
              <a:path w="2832971" h="2832971">
                <a:moveTo>
                  <a:pt x="0" y="0"/>
                </a:moveTo>
                <a:lnTo>
                  <a:pt x="2832971" y="0"/>
                </a:lnTo>
                <a:lnTo>
                  <a:pt x="2832971" y="2832971"/>
                </a:lnTo>
                <a:lnTo>
                  <a:pt x="0" y="283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19011" y="7426150"/>
            <a:ext cx="3576816" cy="2011959"/>
          </a:xfrm>
          <a:custGeom>
            <a:avLst/>
            <a:gdLst/>
            <a:ahLst/>
            <a:cxnLst/>
            <a:rect l="l" t="t" r="r" b="b"/>
            <a:pathLst>
              <a:path w="3576816" h="2011959">
                <a:moveTo>
                  <a:pt x="0" y="0"/>
                </a:moveTo>
                <a:lnTo>
                  <a:pt x="3576816" y="0"/>
                </a:lnTo>
                <a:lnTo>
                  <a:pt x="3576816" y="2011959"/>
                </a:lnTo>
                <a:lnTo>
                  <a:pt x="0" y="2011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8888" b="-388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6885499"/>
            <a:ext cx="3093261" cy="3093261"/>
          </a:xfrm>
          <a:custGeom>
            <a:avLst/>
            <a:gdLst/>
            <a:ahLst/>
            <a:cxnLst/>
            <a:rect l="l" t="t" r="r" b="b"/>
            <a:pathLst>
              <a:path w="3093261" h="3093261">
                <a:moveTo>
                  <a:pt x="0" y="0"/>
                </a:moveTo>
                <a:lnTo>
                  <a:pt x="3093261" y="0"/>
                </a:lnTo>
                <a:lnTo>
                  <a:pt x="3093261" y="3093261"/>
                </a:lnTo>
                <a:lnTo>
                  <a:pt x="0" y="3093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3990" y="437865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TECHNOLOGIES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22675" y="218324"/>
            <a:ext cx="1573783" cy="2109091"/>
            <a:chOff x="0" y="0"/>
            <a:chExt cx="414494" cy="5554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02.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782755" y="1956428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63423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695827" y="3251226"/>
            <a:ext cx="2773566" cy="2758438"/>
          </a:xfrm>
          <a:custGeom>
            <a:avLst/>
            <a:gdLst/>
            <a:ahLst/>
            <a:cxnLst/>
            <a:rect l="l" t="t" r="r" b="b"/>
            <a:pathLst>
              <a:path w="2773566" h="2758438">
                <a:moveTo>
                  <a:pt x="0" y="0"/>
                </a:moveTo>
                <a:lnTo>
                  <a:pt x="2773566" y="0"/>
                </a:lnTo>
                <a:lnTo>
                  <a:pt x="2773566" y="2758438"/>
                </a:lnTo>
                <a:lnTo>
                  <a:pt x="0" y="27584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5522793"/>
            <a:ext cx="3804684" cy="2137541"/>
          </a:xfrm>
          <a:custGeom>
            <a:avLst/>
            <a:gdLst/>
            <a:ahLst/>
            <a:cxnLst/>
            <a:rect l="l" t="t" r="r" b="b"/>
            <a:pathLst>
              <a:path w="3804684" h="2137541">
                <a:moveTo>
                  <a:pt x="0" y="0"/>
                </a:moveTo>
                <a:lnTo>
                  <a:pt x="3804684" y="0"/>
                </a:lnTo>
                <a:lnTo>
                  <a:pt x="3804684" y="2137541"/>
                </a:lnTo>
                <a:lnTo>
                  <a:pt x="0" y="21375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04355" y="2391554"/>
            <a:ext cx="2903064" cy="2751946"/>
          </a:xfrm>
          <a:custGeom>
            <a:avLst/>
            <a:gdLst/>
            <a:ahLst/>
            <a:cxnLst/>
            <a:rect l="l" t="t" r="r" b="b"/>
            <a:pathLst>
              <a:path w="2903064" h="2751946">
                <a:moveTo>
                  <a:pt x="0" y="0"/>
                </a:moveTo>
                <a:lnTo>
                  <a:pt x="2903064" y="0"/>
                </a:lnTo>
                <a:lnTo>
                  <a:pt x="2903064" y="2751946"/>
                </a:lnTo>
                <a:lnTo>
                  <a:pt x="0" y="27519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2344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711976" y="193696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SECURITY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03.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430272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61724" y="307491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8671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5201282" y="3522554"/>
            <a:ext cx="37604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1175679">
            <a:off x="11781271" y="4628293"/>
            <a:ext cx="4408001" cy="4206041"/>
          </a:xfrm>
          <a:custGeom>
            <a:avLst/>
            <a:gdLst/>
            <a:ahLst/>
            <a:cxnLst/>
            <a:rect l="l" t="t" r="r" b="b"/>
            <a:pathLst>
              <a:path w="4408001" h="420604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175679">
            <a:off x="6939999" y="4628293"/>
            <a:ext cx="4408001" cy="4206041"/>
          </a:xfrm>
          <a:custGeom>
            <a:avLst/>
            <a:gdLst/>
            <a:ahLst/>
            <a:cxnLst/>
            <a:rect l="l" t="t" r="r" b="b"/>
            <a:pathLst>
              <a:path w="4408001" h="420604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175679">
            <a:off x="2274829" y="4658702"/>
            <a:ext cx="4252303" cy="4057477"/>
          </a:xfrm>
          <a:custGeom>
            <a:avLst/>
            <a:gdLst/>
            <a:ahLst/>
            <a:cxnLst/>
            <a:rect l="l" t="t" r="r" b="b"/>
            <a:pathLst>
              <a:path w="4252303" h="4057477">
                <a:moveTo>
                  <a:pt x="0" y="0"/>
                </a:moveTo>
                <a:lnTo>
                  <a:pt x="4252303" y="0"/>
                </a:lnTo>
                <a:lnTo>
                  <a:pt x="4252303" y="4057477"/>
                </a:lnTo>
                <a:lnTo>
                  <a:pt x="0" y="4057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819717" y="5843228"/>
            <a:ext cx="2782255" cy="2110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>
                <a:solidFill>
                  <a:srgbClr val="452918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Password hashing with bcrypt.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52873" y="6186128"/>
            <a:ext cx="2782255" cy="142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900">
                <a:solidFill>
                  <a:srgbClr val="452918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Role-based access control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49430" y="5942643"/>
            <a:ext cx="2916449" cy="142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452918"/>
                </a:solidFill>
                <a:latin typeface="Abstracted Dream"/>
                <a:ea typeface="Abstracted Dream"/>
                <a:cs typeface="Abstracted Dream"/>
                <a:sym typeface="Abstracted Dream"/>
              </a:rPr>
              <a:t>JWT tokens for authentication.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5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249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892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WEBSITE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04.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4" y="2233679"/>
            <a:ext cx="4436386" cy="44363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24108" y="2986088"/>
            <a:ext cx="11681281" cy="429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7"/>
              </a:lnSpc>
            </a:pPr>
            <a:r>
              <a:rPr lang="en-US" sz="5964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SITE INFORMATION</a:t>
            </a:r>
          </a:p>
          <a:p>
            <a:pPr algn="l">
              <a:lnSpc>
                <a:spcPts val="71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71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65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0" lvl="0" indent="0" algn="l">
              <a:lnSpc>
                <a:spcPts val="583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6663241" y="4451872"/>
            <a:ext cx="7315200" cy="2779575"/>
          </a:xfrm>
          <a:custGeom>
            <a:avLst/>
            <a:gdLst/>
            <a:ahLst/>
            <a:cxnLst/>
            <a:rect l="l" t="t" r="r" b="b"/>
            <a:pathLst>
              <a:path w="7315200" h="2779575">
                <a:moveTo>
                  <a:pt x="0" y="0"/>
                </a:moveTo>
                <a:lnTo>
                  <a:pt x="7315200" y="0"/>
                </a:lnTo>
                <a:lnTo>
                  <a:pt x="7315200" y="2779576"/>
                </a:lnTo>
                <a:lnTo>
                  <a:pt x="0" y="277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73277" y="7761994"/>
            <a:ext cx="66322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DETAILED INFORMATION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00382" y="7761994"/>
            <a:ext cx="5756119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"THEN &amp; NOW" FEATURE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6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249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892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WEBSITE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04.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4" y="2600813"/>
            <a:ext cx="4436386" cy="44363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47004" y="3114031"/>
            <a:ext cx="11681281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7"/>
              </a:lnSpc>
            </a:pPr>
            <a:r>
              <a:rPr lang="en-US" sz="5964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USER INTERACTION</a:t>
            </a:r>
          </a:p>
          <a:p>
            <a:pPr algn="l">
              <a:lnSpc>
                <a:spcPts val="71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655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0" lvl="0" indent="0" algn="l">
              <a:lnSpc>
                <a:spcPts val="5837"/>
              </a:lnSpc>
            </a:pPr>
            <a:endParaRPr lang="en-US" sz="59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6663241" y="4451872"/>
            <a:ext cx="7315200" cy="2779575"/>
          </a:xfrm>
          <a:custGeom>
            <a:avLst/>
            <a:gdLst/>
            <a:ahLst/>
            <a:cxnLst/>
            <a:rect l="l" t="t" r="r" b="b"/>
            <a:pathLst>
              <a:path w="7315200" h="2779575">
                <a:moveTo>
                  <a:pt x="0" y="0"/>
                </a:moveTo>
                <a:lnTo>
                  <a:pt x="7315200" y="0"/>
                </a:lnTo>
                <a:lnTo>
                  <a:pt x="7315200" y="2779576"/>
                </a:lnTo>
                <a:lnTo>
                  <a:pt x="0" y="277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73277" y="7761994"/>
            <a:ext cx="663221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AUTHENTICATION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0841" y="7761994"/>
            <a:ext cx="6632212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CONTRIBUTIONS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7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3249" y="0"/>
            <a:ext cx="19167282" cy="10508838"/>
          </a:xfrm>
          <a:custGeom>
            <a:avLst/>
            <a:gdLst/>
            <a:ahLst/>
            <a:cxnLst/>
            <a:rect l="l" t="t" r="r" b="b"/>
            <a:pathLst>
              <a:path w="19167282" h="10508838">
                <a:moveTo>
                  <a:pt x="0" y="0"/>
                </a:moveTo>
                <a:lnTo>
                  <a:pt x="19167282" y="0"/>
                </a:lnTo>
                <a:lnTo>
                  <a:pt x="19167282" y="10508838"/>
                </a:lnTo>
                <a:lnTo>
                  <a:pt x="0" y="10508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603" t="-6223" b="-62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7892" y="230020"/>
            <a:ext cx="10855976" cy="1508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27"/>
              </a:lnSpc>
            </a:pPr>
            <a:r>
              <a:rPr lang="en-US" sz="8876">
                <a:solidFill>
                  <a:srgbClr val="452918"/>
                </a:solidFill>
                <a:latin typeface="Distillery Display"/>
                <a:ea typeface="Distillery Display"/>
                <a:cs typeface="Distillery Display"/>
                <a:sym typeface="Distillery Display"/>
              </a:rPr>
              <a:t>WEBSITE 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37892" y="0"/>
            <a:ext cx="1573783" cy="2109091"/>
            <a:chOff x="0" y="0"/>
            <a:chExt cx="414494" cy="5554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494" cy="555481"/>
            </a:xfrm>
            <a:custGeom>
              <a:avLst/>
              <a:gdLst/>
              <a:ahLst/>
              <a:cxnLst/>
              <a:rect l="l" t="t" r="r" b="b"/>
              <a:pathLst>
                <a:path w="414494" h="555481">
                  <a:moveTo>
                    <a:pt x="207247" y="0"/>
                  </a:moveTo>
                  <a:lnTo>
                    <a:pt x="207247" y="0"/>
                  </a:lnTo>
                  <a:cubicBezTo>
                    <a:pt x="321707" y="0"/>
                    <a:pt x="414494" y="92788"/>
                    <a:pt x="414494" y="207247"/>
                  </a:cubicBezTo>
                  <a:lnTo>
                    <a:pt x="414494" y="348234"/>
                  </a:lnTo>
                  <a:cubicBezTo>
                    <a:pt x="414494" y="462693"/>
                    <a:pt x="321707" y="555481"/>
                    <a:pt x="207247" y="555481"/>
                  </a:cubicBezTo>
                  <a:lnTo>
                    <a:pt x="207247" y="555481"/>
                  </a:lnTo>
                  <a:cubicBezTo>
                    <a:pt x="152282" y="555481"/>
                    <a:pt x="99568" y="533646"/>
                    <a:pt x="60701" y="494779"/>
                  </a:cubicBezTo>
                  <a:cubicBezTo>
                    <a:pt x="21835" y="455913"/>
                    <a:pt x="0" y="403199"/>
                    <a:pt x="0" y="348234"/>
                  </a:cubicBezTo>
                  <a:lnTo>
                    <a:pt x="0" y="207247"/>
                  </a:lnTo>
                  <a:cubicBezTo>
                    <a:pt x="0" y="152282"/>
                    <a:pt x="21835" y="99568"/>
                    <a:pt x="60701" y="60701"/>
                  </a:cubicBezTo>
                  <a:cubicBezTo>
                    <a:pt x="99568" y="21835"/>
                    <a:pt x="152282" y="0"/>
                    <a:pt x="20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2400"/>
              <a:ext cx="414494" cy="7078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200"/>
                </a:lnSpc>
              </a:pPr>
              <a:r>
                <a:rPr lang="en-US" sz="8000" u="sng" dirty="0">
                  <a:solidFill>
                    <a:srgbClr val="321900"/>
                  </a:solidFill>
                  <a:latin typeface="Distillery Display"/>
                  <a:ea typeface="Distillery Display"/>
                  <a:cs typeface="Distillery Display"/>
                  <a:sym typeface="Distillery Display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04.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697972" y="1738104"/>
            <a:ext cx="14972775" cy="0"/>
          </a:xfrm>
          <a:prstGeom prst="line">
            <a:avLst/>
          </a:prstGeom>
          <a:ln w="38100" cap="flat">
            <a:solidFill>
              <a:srgbClr val="45291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4" y="2763382"/>
            <a:ext cx="4436386" cy="443638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65879" y="3123556"/>
            <a:ext cx="11681281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57"/>
              </a:lnSpc>
            </a:pPr>
            <a:r>
              <a:rPr lang="en-US" sz="5464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MULTIMEDIA INTEGRATION</a:t>
            </a:r>
          </a:p>
          <a:p>
            <a:pPr marL="0" lvl="0" indent="0" algn="l">
              <a:lnSpc>
                <a:spcPts val="5837"/>
              </a:lnSpc>
            </a:pPr>
            <a:endParaRPr lang="en-US" sz="5464">
              <a:solidFill>
                <a:srgbClr val="452918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6663241" y="4451872"/>
            <a:ext cx="7315200" cy="2779575"/>
          </a:xfrm>
          <a:custGeom>
            <a:avLst/>
            <a:gdLst/>
            <a:ahLst/>
            <a:cxnLst/>
            <a:rect l="l" t="t" r="r" b="b"/>
            <a:pathLst>
              <a:path w="7315200" h="2779575">
                <a:moveTo>
                  <a:pt x="0" y="0"/>
                </a:moveTo>
                <a:lnTo>
                  <a:pt x="7315200" y="0"/>
                </a:lnTo>
                <a:lnTo>
                  <a:pt x="7315200" y="2779576"/>
                </a:lnTo>
                <a:lnTo>
                  <a:pt x="0" y="277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16436" y="7451122"/>
            <a:ext cx="382756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AUDIO NARRATIVES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93867" y="7451122"/>
            <a:ext cx="427596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VISUAL STORYTELLING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4862" y="9596221"/>
            <a:ext cx="545068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6"/>
              </a:lnSpc>
              <a:spcBef>
                <a:spcPct val="0"/>
              </a:spcBef>
            </a:pPr>
            <a:r>
              <a:rPr lang="en-US" sz="3913">
                <a:solidFill>
                  <a:srgbClr val="452918"/>
                </a:solidFill>
                <a:latin typeface="Tenor Sans"/>
                <a:ea typeface="Tenor Sans"/>
                <a:cs typeface="Tenor Sans"/>
                <a:sym typeface="Tenor Sans"/>
              </a:rPr>
              <a:t>8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615189" y="36915"/>
            <a:ext cx="1672811" cy="1983571"/>
          </a:xfrm>
          <a:custGeom>
            <a:avLst/>
            <a:gdLst/>
            <a:ahLst/>
            <a:cxnLst/>
            <a:rect l="l" t="t" r="r" b="b"/>
            <a:pathLst>
              <a:path w="1672811" h="1983571">
                <a:moveTo>
                  <a:pt x="0" y="0"/>
                </a:moveTo>
                <a:lnTo>
                  <a:pt x="1672811" y="0"/>
                </a:lnTo>
                <a:lnTo>
                  <a:pt x="1672811" y="1983570"/>
                </a:lnTo>
                <a:lnTo>
                  <a:pt x="0" y="1983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175</Words>
  <Application>Microsoft Office PowerPoint</Application>
  <PresentationFormat>Personnalisé</PresentationFormat>
  <Paragraphs>88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Distillery Display</vt:lpstr>
      <vt:lpstr>Zantiqa</vt:lpstr>
      <vt:lpstr>Tenor Sans</vt:lpstr>
      <vt:lpstr>Abstracted Dream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Marron Élégant Minimaliste Soutenance de Mémoire Présentation</dc:title>
  <cp:lastModifiedBy>r boubaker</cp:lastModifiedBy>
  <cp:revision>2</cp:revision>
  <dcterms:created xsi:type="dcterms:W3CDTF">2006-08-16T00:00:00Z</dcterms:created>
  <dcterms:modified xsi:type="dcterms:W3CDTF">2025-01-19T22:25:12Z</dcterms:modified>
  <dc:identifier>DAGclpAVwuM</dc:identifier>
</cp:coreProperties>
</file>